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2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270" r:id="rId14"/>
    <p:sldId id="274" r:id="rId15"/>
    <p:sldId id="267" r:id="rId16"/>
    <p:sldId id="271" r:id="rId17"/>
    <p:sldId id="273" r:id="rId18"/>
    <p:sldId id="268" r:id="rId19"/>
    <p:sldId id="272" r:id="rId20"/>
    <p:sldId id="269" r:id="rId21"/>
  </p:sldIdLst>
  <p:sldSz cx="9144000" cy="5143500" type="screen16x9"/>
  <p:notesSz cx="6858000" cy="9144000"/>
  <p:embeddedFontLs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Economica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>
        <p:scale>
          <a:sx n="104" d="100"/>
          <a:sy n="104" d="100"/>
        </p:scale>
        <p:origin x="-102" y="-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1610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2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0F9D5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 rot="10800000">
            <a:off x="7697100" y="-25"/>
            <a:ext cx="962400" cy="1741500"/>
          </a:xfrm>
          <a:prstGeom prst="rect">
            <a:avLst/>
          </a:prstGeom>
          <a:solidFill>
            <a:srgbClr val="57BB8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/>
          <p:nvPr/>
        </p:nvSpPr>
        <p:spPr>
          <a:xfrm rot="10800000">
            <a:off x="5750475" y="-25"/>
            <a:ext cx="1946700" cy="1741500"/>
          </a:xfrm>
          <a:prstGeom prst="rect">
            <a:avLst/>
          </a:prstGeom>
          <a:solidFill>
            <a:srgbClr val="33AC7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/>
          <p:nvPr/>
        </p:nvSpPr>
        <p:spPr>
          <a:xfrm rot="10800000" flipH="1">
            <a:off x="8659499" y="-25"/>
            <a:ext cx="484500" cy="1741500"/>
          </a:xfrm>
          <a:prstGeom prst="rect">
            <a:avLst/>
          </a:prstGeom>
          <a:solidFill>
            <a:srgbClr val="87CEA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4124100" cy="27042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defRPr sz="1600">
                <a:solidFill>
                  <a:srgbClr val="61616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668264" y="1920450"/>
            <a:ext cx="4124100" cy="27042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defRPr sz="1600">
                <a:solidFill>
                  <a:srgbClr val="61616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z="1000">
                <a:solidFill>
                  <a:srgbClr val="616161"/>
                </a:solidFill>
              </a:rPr>
              <a:t>‹#›</a:t>
            </a:fld>
            <a:endParaRPr lang="pl" sz="1000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2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7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399"/>
            <a:ext cx="2808000" cy="2784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574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  <a:endParaRPr lang="pl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pl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8525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>
            <a:spLocks noGrp="1"/>
          </p:cNvSpPr>
          <p:nvPr>
            <p:ph type="ctrTitle"/>
          </p:nvPr>
        </p:nvSpPr>
        <p:spPr>
          <a:xfrm>
            <a:off x="311700" y="5363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5400" dirty="0" smtClean="0">
                <a:solidFill>
                  <a:srgbClr val="FFFF00"/>
                </a:solidFill>
              </a:rPr>
              <a:t>SIEĆ NAUCZYCIELI PRZEDMIOTÓW PRZYRODNICZYCH</a:t>
            </a:r>
            <a:endParaRPr lang="pl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7537" y="3156378"/>
            <a:ext cx="2372931" cy="17834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965915" y="3575703"/>
            <a:ext cx="1384880" cy="62641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….góry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094" y="1847680"/>
            <a:ext cx="2880039" cy="172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4355" y="855548"/>
            <a:ext cx="2445912" cy="183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3952740" y="1194959"/>
            <a:ext cx="1868778" cy="112126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2827716" y="821203"/>
            <a:ext cx="1402188" cy="62641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…</a:t>
            </a: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rower</a:t>
            </a:r>
            <a:r>
              <a:rPr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4326496" y="4202123"/>
            <a:ext cx="1411040" cy="62641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…kajaki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444320" y="212501"/>
            <a:ext cx="4056041" cy="57708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l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pracy…</a:t>
            </a:r>
          </a:p>
        </p:txBody>
      </p:sp>
    </p:spTree>
    <p:extLst>
      <p:ext uri="{BB962C8B-B14F-4D97-AF65-F5344CB8AC3E}">
        <p14:creationId xmlns:p14="http://schemas.microsoft.com/office/powerpoint/2010/main" val="38073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347614"/>
            <a:ext cx="8520600" cy="831300"/>
          </a:xfrm>
        </p:spPr>
        <p:txBody>
          <a:bodyPr/>
          <a:lstStyle/>
          <a:p>
            <a:pPr algn="ctr"/>
            <a:r>
              <a:rPr lang="pl-PL" sz="6000" dirty="0" smtClean="0"/>
              <a:t>Szkolenia i warsztaty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40242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419622"/>
            <a:ext cx="8520600" cy="831300"/>
          </a:xfrm>
        </p:spPr>
        <p:txBody>
          <a:bodyPr/>
          <a:lstStyle/>
          <a:p>
            <a:pPr algn="ctr"/>
            <a:r>
              <a:rPr lang="pl-PL" dirty="0"/>
              <a:t>Technologia Informacyjno-Komunikacyjna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– </a:t>
            </a:r>
            <a:r>
              <a:rPr lang="pl-PL" dirty="0"/>
              <a:t>praca z Google Drive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40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483518"/>
            <a:ext cx="8520600" cy="3354000"/>
          </a:xfrm>
        </p:spPr>
        <p:txBody>
          <a:bodyPr/>
          <a:lstStyle/>
          <a:p>
            <a:r>
              <a:rPr lang="pl-PL" u="sng" dirty="0" smtClean="0"/>
              <a:t>Prowadzący: Mgr Marianna </a:t>
            </a:r>
            <a:r>
              <a:rPr lang="pl-PL" u="sng" dirty="0" err="1" smtClean="0"/>
              <a:t>Jarguz</a:t>
            </a:r>
            <a:r>
              <a:rPr lang="pl-PL" u="sng" dirty="0" smtClean="0"/>
              <a:t>- Cholewa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zakładanie </a:t>
            </a:r>
            <a:r>
              <a:rPr lang="pl-PL" dirty="0"/>
              <a:t>konta i podstawowa obsługa konta </a:t>
            </a:r>
            <a:r>
              <a:rPr lang="pl-PL" dirty="0" err="1"/>
              <a:t>Gmail</a:t>
            </a:r>
            <a:r>
              <a:rPr lang="pl-PL" dirty="0"/>
              <a:t>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rejestrowanie </a:t>
            </a:r>
            <a:r>
              <a:rPr lang="pl-PL" dirty="0"/>
              <a:t>użytkownika w przestrzeni Google Dysk,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 </a:t>
            </a:r>
            <a:r>
              <a:rPr lang="pl-PL" dirty="0"/>
              <a:t>tworzenie katalogów, plików i dokumentów w Google Dysk,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 </a:t>
            </a:r>
            <a:r>
              <a:rPr lang="pl-PL" dirty="0"/>
              <a:t>praca z edytorem grafiki (rysunek)oraz edytorem prezentacji w Google Dysk,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udostępnianie </a:t>
            </a:r>
            <a:r>
              <a:rPr lang="pl-PL" dirty="0"/>
              <a:t>dokumentów w Dysku</a:t>
            </a:r>
            <a:r>
              <a:rPr lang="pl-PL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możliwość </a:t>
            </a:r>
            <a:r>
              <a:rPr lang="pl-PL" dirty="0"/>
              <a:t>zdalnego </a:t>
            </a:r>
            <a:r>
              <a:rPr lang="pl-PL" dirty="0" err="1"/>
              <a:t>współedytowania</a:t>
            </a:r>
            <a:r>
              <a:rPr lang="pl-PL" dirty="0"/>
              <a:t> dokumentów w przestrzeni Dysku Google  </a:t>
            </a:r>
          </a:p>
        </p:txBody>
      </p:sp>
    </p:spTree>
    <p:extLst>
      <p:ext uri="{BB962C8B-B14F-4D97-AF65-F5344CB8AC3E}">
        <p14:creationId xmlns:p14="http://schemas.microsoft.com/office/powerpoint/2010/main" val="11658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iec przyrodnicza\Nowy folder\20160614_182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486"/>
            <a:ext cx="8208912" cy="49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3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779662"/>
            <a:ext cx="8520600" cy="831300"/>
          </a:xfrm>
        </p:spPr>
        <p:txBody>
          <a:bodyPr/>
          <a:lstStyle/>
          <a:p>
            <a:r>
              <a:rPr lang="pl-PL" dirty="0"/>
              <a:t>Zajęcia terenowe: Identyfikacja wybranych gatunków ptaków występujących w Krakowie 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06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339502"/>
            <a:ext cx="8520600" cy="3354000"/>
          </a:xfrm>
        </p:spPr>
        <p:txBody>
          <a:bodyPr/>
          <a:lstStyle/>
          <a:p>
            <a:r>
              <a:rPr lang="pl-PL" dirty="0" smtClean="0"/>
              <a:t>Podstawy </a:t>
            </a:r>
            <a:r>
              <a:rPr lang="pl-PL" dirty="0"/>
              <a:t>identyfikacji ptaków w </a:t>
            </a:r>
            <a:r>
              <a:rPr lang="pl-PL" dirty="0" smtClean="0"/>
              <a:t>terenie</a:t>
            </a:r>
          </a:p>
          <a:p>
            <a:r>
              <a:rPr lang="pl-PL" u="sng" dirty="0" smtClean="0"/>
              <a:t>Prowadzący</a:t>
            </a:r>
            <a:r>
              <a:rPr lang="pl-PL" u="sng" dirty="0"/>
              <a:t>: dr Robert </a:t>
            </a:r>
            <a:r>
              <a:rPr lang="pl-PL" u="sng" dirty="0" smtClean="0"/>
              <a:t>Czuchnowski</a:t>
            </a:r>
            <a:endParaRPr lang="pl-PL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gatunki </a:t>
            </a:r>
            <a:r>
              <a:rPr lang="pl-PL" sz="1600" dirty="0"/>
              <a:t>charakterystyczne dla różnych </a:t>
            </a:r>
            <a:r>
              <a:rPr lang="pl-PL" sz="1600" dirty="0" smtClean="0"/>
              <a:t>typów środowisk </a:t>
            </a:r>
            <a:r>
              <a:rPr lang="pl-PL" sz="1600" dirty="0"/>
              <a:t>w mieście, </a:t>
            </a:r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terminologia </a:t>
            </a:r>
            <a:r>
              <a:rPr lang="pl-PL" sz="1600" dirty="0"/>
              <a:t>z zakresu topografii </a:t>
            </a:r>
            <a:r>
              <a:rPr lang="pl-PL" sz="1600" dirty="0" smtClean="0"/>
              <a:t>upierzenia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przyporządkowanie </a:t>
            </a:r>
            <a:r>
              <a:rPr lang="pl-PL" sz="1600" dirty="0"/>
              <a:t>przystosowania w budowie dziobów do rodzaju </a:t>
            </a:r>
            <a:r>
              <a:rPr lang="pl-PL" sz="1600" dirty="0" smtClean="0"/>
              <a:t>pokarmu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Rozpoznawanie wybrane </a:t>
            </a:r>
            <a:r>
              <a:rPr lang="pl-PL" sz="1600" dirty="0"/>
              <a:t>gatunki ptaków w terenie na podstawie cech upierzenia oraz sylwetki i </a:t>
            </a:r>
            <a:r>
              <a:rPr lang="pl-PL" sz="1600" dirty="0" smtClean="0"/>
              <a:t>głosu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Posługiwanie się </a:t>
            </a:r>
            <a:r>
              <a:rPr lang="pl-PL" sz="1600" dirty="0"/>
              <a:t>przewodnikiem terenowym i kluczem do identyfikacji </a:t>
            </a:r>
            <a:r>
              <a:rPr lang="pl-PL" sz="1600" dirty="0" smtClean="0"/>
              <a:t>ptaków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Prowadzenie obserwacje </a:t>
            </a:r>
            <a:r>
              <a:rPr lang="pl-PL" sz="1600" dirty="0"/>
              <a:t>przy użyciu lornetki, </a:t>
            </a:r>
            <a:r>
              <a:rPr lang="pl-PL" sz="1600" dirty="0" smtClean="0"/>
              <a:t>dokumentacja obserwacji.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2603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iec przyrodnicza\Nowy folder\20160621_165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3478"/>
            <a:ext cx="792088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712" y="987574"/>
            <a:ext cx="8002736" cy="831300"/>
          </a:xfrm>
        </p:spPr>
        <p:txBody>
          <a:bodyPr/>
          <a:lstStyle/>
          <a:p>
            <a:r>
              <a:rPr lang="pl-PL" dirty="0" smtClean="0"/>
              <a:t>Jak </a:t>
            </a:r>
            <a:r>
              <a:rPr lang="pl-PL" dirty="0"/>
              <a:t>skutecznie motywować uczniów do nauki?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98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555526"/>
            <a:ext cx="8520600" cy="3354000"/>
          </a:xfrm>
        </p:spPr>
        <p:txBody>
          <a:bodyPr/>
          <a:lstStyle/>
          <a:p>
            <a:r>
              <a:rPr lang="pl-PL" sz="1600" u="sng" dirty="0" smtClean="0"/>
              <a:t>Warsztaty </a:t>
            </a:r>
            <a:r>
              <a:rPr lang="pl-PL" sz="1600" u="sng" dirty="0"/>
              <a:t>„Motywowanie uczniów</a:t>
            </a:r>
            <a:r>
              <a:rPr lang="pl-PL" sz="1600" u="sng" dirty="0" smtClean="0"/>
              <a:t>”</a:t>
            </a:r>
          </a:p>
          <a:p>
            <a:r>
              <a:rPr lang="pl-PL" sz="1600" dirty="0" smtClean="0"/>
              <a:t>Prowadzący: mgr Piotr </a:t>
            </a:r>
            <a:r>
              <a:rPr lang="pl-PL" sz="1600" dirty="0" err="1" smtClean="0"/>
              <a:t>Pacholarz</a:t>
            </a:r>
            <a:r>
              <a:rPr lang="pl-PL" sz="1600" dirty="0" smtClean="0"/>
              <a:t> oraz mgr Krzysztof </a:t>
            </a:r>
            <a:r>
              <a:rPr lang="pl-PL" sz="1600" dirty="0" err="1" smtClean="0"/>
              <a:t>Ciurej</a:t>
            </a:r>
            <a:endParaRPr lang="pl-PL" sz="1600" dirty="0"/>
          </a:p>
          <a:p>
            <a:r>
              <a:rPr lang="pl-PL" sz="1600" dirty="0" smtClean="0"/>
              <a:t>Warsztaty miały na </a:t>
            </a:r>
            <a:r>
              <a:rPr lang="pl-PL" sz="1600" dirty="0"/>
              <a:t>celu zaprezentowanie sprawdzonych i skutecznych (</a:t>
            </a:r>
            <a:r>
              <a:rPr lang="pl-PL" sz="1600" dirty="0" smtClean="0"/>
              <a:t>w opisywanych </a:t>
            </a:r>
            <a:r>
              <a:rPr lang="pl-PL" sz="1600" dirty="0"/>
              <a:t>przypadkach) metod, zarówno w podczas standardowych zajęć jak i </a:t>
            </a:r>
            <a:r>
              <a:rPr lang="pl-PL" sz="1600" dirty="0" smtClean="0"/>
              <a:t>podczas niekonwencjonalnych </a:t>
            </a:r>
            <a:r>
              <a:rPr lang="pl-PL" sz="1600" dirty="0"/>
              <a:t>(lub rzadko stosowanych) form pracy z dziećmi i młodzieżą. </a:t>
            </a:r>
            <a:r>
              <a:rPr lang="pl-PL" sz="1600" dirty="0" smtClean="0"/>
              <a:t>Mogą zatem </a:t>
            </a:r>
            <a:r>
              <a:rPr lang="pl-PL" sz="1600" dirty="0"/>
              <a:t>stać się inspiracją dla Nauczycieli</a:t>
            </a:r>
            <a:r>
              <a:rPr lang="pl-PL" sz="1600" dirty="0" smtClean="0"/>
              <a:t>.</a:t>
            </a:r>
          </a:p>
          <a:p>
            <a:pPr>
              <a:spcAft>
                <a:spcPts val="0"/>
              </a:spcAft>
            </a:pPr>
            <a:r>
              <a:rPr lang="pl-PL" sz="1600" dirty="0" smtClean="0"/>
              <a:t>- </a:t>
            </a:r>
            <a:r>
              <a:rPr lang="pl-PL" sz="1600" dirty="0"/>
              <a:t>niekonwencjonalne formy i elementy prowadzenia „zwykłych” lekcji</a:t>
            </a:r>
            <a:r>
              <a:rPr lang="pl-PL" sz="1600" dirty="0" smtClean="0"/>
              <a:t>;</a:t>
            </a:r>
            <a:endParaRPr lang="pl-PL" sz="1600" dirty="0"/>
          </a:p>
          <a:p>
            <a:pPr>
              <a:spcAft>
                <a:spcPts val="0"/>
              </a:spcAft>
            </a:pPr>
            <a:r>
              <a:rPr lang="pl-PL" sz="1600" dirty="0"/>
              <a:t>- nauczycielskie „chwyty” stosowane celem zaangażowania Uczniów</a:t>
            </a:r>
            <a:r>
              <a:rPr lang="pl-PL" sz="1600" dirty="0" smtClean="0"/>
              <a:t>;</a:t>
            </a:r>
            <a:endParaRPr lang="pl-PL" sz="1600" dirty="0"/>
          </a:p>
          <a:p>
            <a:pPr>
              <a:spcAft>
                <a:spcPts val="0"/>
              </a:spcAft>
            </a:pPr>
            <a:r>
              <a:rPr lang="pl-PL" sz="1600" dirty="0"/>
              <a:t>- dodatkowe formy prowadzenia zajęć w obrębie szkoły</a:t>
            </a:r>
            <a:r>
              <a:rPr lang="pl-PL" sz="1600" dirty="0" smtClean="0"/>
              <a:t>;</a:t>
            </a:r>
            <a:endParaRPr lang="pl-PL" sz="1600" dirty="0"/>
          </a:p>
          <a:p>
            <a:pPr>
              <a:spcAft>
                <a:spcPts val="0"/>
              </a:spcAft>
            </a:pPr>
            <a:r>
              <a:rPr lang="pl-PL" sz="1600" dirty="0"/>
              <a:t>- zajęcia terenowe, jednodniowe i dłuższe</a:t>
            </a:r>
            <a:r>
              <a:rPr lang="pl-PL" sz="1600" dirty="0" smtClean="0"/>
              <a:t>;</a:t>
            </a:r>
            <a:endParaRPr lang="pl-PL" sz="1600" dirty="0"/>
          </a:p>
          <a:p>
            <a:pPr>
              <a:spcAft>
                <a:spcPts val="0"/>
              </a:spcAft>
            </a:pPr>
            <a:r>
              <a:rPr lang="pl-PL" sz="1600" dirty="0"/>
              <a:t>- </a:t>
            </a:r>
            <a:r>
              <a:rPr lang="pl-PL" sz="1600" i="1" dirty="0" smtClean="0"/>
              <a:t>Internet </a:t>
            </a:r>
            <a:r>
              <a:rPr lang="pl-PL" sz="1600" dirty="0"/>
              <a:t>jako oręż Nauczyciela</a:t>
            </a:r>
            <a:r>
              <a:rPr lang="pl-PL" sz="1600" dirty="0" smtClean="0"/>
              <a:t>;</a:t>
            </a:r>
            <a:endParaRPr lang="pl-PL" sz="1600" dirty="0"/>
          </a:p>
          <a:p>
            <a:pPr>
              <a:spcAft>
                <a:spcPts val="0"/>
              </a:spcAft>
            </a:pPr>
            <a:r>
              <a:rPr lang="pl-PL" sz="1600" dirty="0"/>
              <a:t>- sposoby zadbania o warsztat pracy nauczyciela.</a:t>
            </a:r>
          </a:p>
        </p:txBody>
      </p:sp>
    </p:spTree>
    <p:extLst>
      <p:ext uri="{BB962C8B-B14F-4D97-AF65-F5344CB8AC3E}">
        <p14:creationId xmlns:p14="http://schemas.microsoft.com/office/powerpoint/2010/main" val="31335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07504" y="627534"/>
            <a:ext cx="88896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1800" dirty="0" smtClean="0"/>
              <a:t/>
            </a:r>
            <a:br>
              <a:rPr lang="pl" sz="1800" dirty="0" smtClean="0"/>
            </a:br>
            <a:r>
              <a:rPr lang="pl" sz="1800" dirty="0"/>
              <a:t/>
            </a:r>
            <a:br>
              <a:rPr lang="pl" sz="1800" dirty="0"/>
            </a:br>
            <a:r>
              <a:rPr lang="pl" sz="1800" dirty="0" smtClean="0"/>
              <a:t/>
            </a:r>
            <a:br>
              <a:rPr lang="pl" sz="1800" dirty="0" smtClean="0"/>
            </a:br>
            <a:r>
              <a:rPr lang="pl" sz="1800" dirty="0"/>
              <a:t/>
            </a:r>
            <a:br>
              <a:rPr lang="pl" sz="1800" dirty="0"/>
            </a:br>
            <a:r>
              <a:rPr lang="pl" sz="1800" dirty="0" smtClean="0"/>
              <a:t/>
            </a:r>
            <a:br>
              <a:rPr lang="pl" sz="1800" dirty="0" smtClean="0"/>
            </a:br>
            <a:r>
              <a:rPr lang="pl" sz="1800" dirty="0"/>
              <a:t/>
            </a:r>
            <a:br>
              <a:rPr lang="pl" sz="1800" dirty="0"/>
            </a:br>
            <a:r>
              <a:rPr lang="pl" sz="1800" dirty="0" smtClean="0"/>
              <a:t>ALICJA </a:t>
            </a:r>
            <a:r>
              <a:rPr lang="pl" sz="1800" dirty="0"/>
              <a:t>WYWROCKA </a:t>
            </a:r>
          </a:p>
          <a:p>
            <a:pPr lvl="0">
              <a:spcBef>
                <a:spcPts val="0"/>
              </a:spcBef>
              <a:buNone/>
            </a:pPr>
            <a:r>
              <a:rPr lang="pl" sz="1800" dirty="0"/>
              <a:t>nauczycielka biologii i chemii w Gimnazjum nr 24 w Krakowie, pasjonatka nauczania przez odkrywanie (metoda IBSE), miłośniczka owadów (oprócz karaluchów).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12" y="1809660"/>
            <a:ext cx="4142275" cy="274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930" y="1819950"/>
            <a:ext cx="4142275" cy="275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 Metoda IBSE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Prowadzący: </a:t>
            </a:r>
            <a:r>
              <a:rPr lang="pl-PL" dirty="0"/>
              <a:t>dr Witold Zawadzki - pracownik naukowo-dydaktyczny Instytutu Fizyki UJ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 </a:t>
            </a:r>
            <a:r>
              <a:rPr lang="pl-PL" dirty="0"/>
              <a:t>Doświadczenie i jego rola w nauczaniu przedmiotów </a:t>
            </a:r>
            <a:r>
              <a:rPr lang="pl-PL" dirty="0" smtClean="0"/>
              <a:t>przyrodniczych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Metoda badawcza jako aktywizacja uczenia i </a:t>
            </a:r>
            <a:r>
              <a:rPr lang="pl-PL" dirty="0" smtClean="0"/>
              <a:t>nauczania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Rola nauczyciela w kierowaniu przebiegiem </a:t>
            </a:r>
            <a:r>
              <a:rPr lang="pl-PL" dirty="0" smtClean="0"/>
              <a:t>doświadczenia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Problemy podczas wykonywania doświadczeń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35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 descr="chemistry-peel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876" y="1832599"/>
            <a:ext cx="4211327" cy="315850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154200" y="520700"/>
            <a:ext cx="4760700" cy="1003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4000"/>
              <a:t>Aneta Zawadzka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118200" y="1524200"/>
            <a:ext cx="4832700" cy="233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l"/>
              <a:t>Nauczyciel chemii, ochrony środowiska, ochrony i kształtowania krajobrazu</a:t>
            </a:r>
            <a:br>
              <a:rPr lang="pl"/>
            </a:br>
            <a:r>
              <a:rPr lang="pl"/>
              <a:t>w Zespole Szkół Inżynierii Środowiska</a:t>
            </a:r>
            <a:br>
              <a:rPr lang="pl"/>
            </a:br>
            <a:r>
              <a:rPr lang="pl"/>
              <a:t>i Melioracji w Krakowie.</a:t>
            </a:r>
          </a:p>
        </p:txBody>
      </p:sp>
      <p:pic>
        <p:nvPicPr>
          <p:cNvPr id="164" name="Shape 164" descr="Ochrona-przyrody-wazna-dla-Polakow-UvNoY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49200"/>
            <a:ext cx="3928200" cy="392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5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                        </a:t>
            </a:r>
            <a:r>
              <a:rPr lang="pl" sz="2400" b="1">
                <a:solidFill>
                  <a:schemeClr val="accent5"/>
                </a:solidFill>
              </a:rPr>
              <a:t>Małgorzata Fyda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Nauczyciel z długoletnim doświadczeniem zawodowym. Od samego początku rozpoczęcia pracy zawodowej, czyli od 33 lat,  jestem związana ze Szkołą Podstawową nr 24 w Krakowie (aktualnie: Zespół Szkolno - Przedszkolny nr 11).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Uczę przyrody, jestem wychowawcą klasy piątej. Czynnie uczestniczę w działaniach ekologicznych. Od kilku lat realizuję projekty związane z edukacją globalną.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By nigdy nie doświadczyć “wypalenia zawodowego” - na co dzień towarzyszy mi motto: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 i="1"/>
              <a:t>                                          </a:t>
            </a:r>
            <a:r>
              <a:rPr lang="pl" sz="1200" b="1" i="1">
                <a:solidFill>
                  <a:schemeClr val="accent5"/>
                </a:solidFill>
              </a:rPr>
              <a:t> “Rób co lubisz, a nie będziesz musiał pracować”.</a:t>
            </a:r>
          </a:p>
          <a:p>
            <a:pPr lvl="0">
              <a:spcBef>
                <a:spcPts val="0"/>
              </a:spcBef>
              <a:buNone/>
            </a:pPr>
            <a:endParaRPr sz="1200" b="1">
              <a:solidFill>
                <a:schemeClr val="accent5"/>
              </a:solidFill>
            </a:endParaRP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49" y="2530247"/>
            <a:ext cx="4061925" cy="230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5775" y="2530275"/>
            <a:ext cx="4061922" cy="2305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5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1384150" y="148225"/>
            <a:ext cx="5569500" cy="1373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                 Marta Schabowska 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0" y="1757750"/>
            <a:ext cx="4379100" cy="3385800"/>
          </a:xfrm>
          <a:prstGeom prst="rect">
            <a:avLst/>
          </a:prstGeom>
          <a:solidFill>
            <a:srgbClr val="B6D7A8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Nauczyciel przyrody w Szkole Podstawowej nr 1  w Krakowie oraz biologii w Prywatnym Gimnazjum Brytyjskim.</a:t>
            </a:r>
          </a:p>
          <a:p>
            <a:pPr lvl="0">
              <a:spcBef>
                <a:spcPts val="0"/>
              </a:spcBef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Kocha wszystkie rośliny, więc ma ich ogromną ilość zarówno w swojej klasie jak    i we własnym ogrodzie.</a:t>
            </a:r>
          </a:p>
          <a:p>
            <a:pPr lvl="0">
              <a:spcBef>
                <a:spcPts val="0"/>
              </a:spcBef>
              <a:buNone/>
            </a:pPr>
            <a:r>
              <a:rPr lang="pl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Cały czas odkrywa nowe tajemnice przyrody.</a:t>
            </a:r>
            <a:r>
              <a:rPr lang="pl"/>
              <a:t> 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2"/>
          </p:nvPr>
        </p:nvSpPr>
        <p:spPr>
          <a:xfrm>
            <a:off x="4668264" y="1920450"/>
            <a:ext cx="4124100" cy="270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0" name="Shape 180" descr="IMG_354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850" y="1920450"/>
            <a:ext cx="4328953" cy="27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 descr="DSCN075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7500" y="1757700"/>
            <a:ext cx="4845627" cy="338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5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1871450" y="124875"/>
            <a:ext cx="6942600" cy="1303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914400" lvl="0" indent="457200">
              <a:lnSpc>
                <a:spcPct val="115000"/>
              </a:lnSpc>
              <a:spcBef>
                <a:spcPts val="0"/>
              </a:spcBef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MARTA TOMKÓW</a:t>
            </a:r>
            <a:r>
              <a:rPr lang="pl" sz="18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lvl="0" indent="45720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743225" y="1920450"/>
            <a:ext cx="4031400" cy="30180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2"/>
          </p:nvPr>
        </p:nvSpPr>
        <p:spPr>
          <a:xfrm>
            <a:off x="380250" y="1920450"/>
            <a:ext cx="4222800" cy="285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 wykształcenia geograf.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Obecnie uczę przyrody i wdż-u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 SP Nr 132 i SP Nr 25 w Krakowie.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Prywatnie lubię podróże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 miejsca związane z historią Polski, zwłaszcza na Kresy.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Szkolną nadpobudliwość odreagowuję wykonując serwetki, serwety, obrusy i inne ozdoby na szydełku.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9" name="Shape 189" descr="Choci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525" y="3446066"/>
            <a:ext cx="2202947" cy="165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Kamieniec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8549" y="1797800"/>
            <a:ext cx="2365453" cy="165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6837" y="1823512"/>
            <a:ext cx="2134321" cy="15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950" y="3448525"/>
            <a:ext cx="2202950" cy="1647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7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666750"/>
            <a:ext cx="66675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5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1572150" y="319725"/>
            <a:ext cx="2801700" cy="855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3000">
                <a:latin typeface="Comic Sans MS"/>
                <a:ea typeface="Comic Sans MS"/>
                <a:cs typeface="Comic Sans MS"/>
                <a:sym typeface="Comic Sans MS"/>
              </a:rPr>
              <a:t>ANNA BEKAS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4124100" cy="2704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omic Sans MS"/>
                <a:ea typeface="Comic Sans MS"/>
                <a:cs typeface="Comic Sans MS"/>
                <a:sym typeface="Comic Sans MS"/>
              </a:rPr>
              <a:t>Z wykształcenia biofizyk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omic Sans MS"/>
                <a:ea typeface="Comic Sans MS"/>
                <a:cs typeface="Comic Sans MS"/>
                <a:sym typeface="Comic Sans MS"/>
              </a:rPr>
              <a:t>(fizyk medyczny).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l" sz="1800">
                <a:latin typeface="Comic Sans MS"/>
                <a:ea typeface="Comic Sans MS"/>
                <a:cs typeface="Comic Sans MS"/>
                <a:sym typeface="Comic Sans MS"/>
              </a:rPr>
              <a:t>Obecnie uczę przyrody w Szkole Podstawowej nr 62 w Krakowie, gdzie organizuję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l" sz="1800" b="1">
                <a:latin typeface="Comic Sans MS"/>
                <a:ea typeface="Comic Sans MS"/>
                <a:cs typeface="Comic Sans MS"/>
                <a:sym typeface="Comic Sans MS"/>
              </a:rPr>
              <a:t>Ogólnopolski Konkurs Ekologiczny.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" sz="1800">
                <a:latin typeface="Comic Sans MS"/>
                <a:ea typeface="Comic Sans MS"/>
                <a:cs typeface="Comic Sans MS"/>
                <a:sym typeface="Comic Sans MS"/>
              </a:rPr>
              <a:t>Uwielbiam podróże i nowe wyzwania. 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4668264" y="1920450"/>
            <a:ext cx="4124100" cy="270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050" y="0"/>
            <a:ext cx="1711874" cy="171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 descr="Tatrzański Park Narodow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280" y="1920450"/>
            <a:ext cx="4262795" cy="2704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4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>
            <a:spLocks noGrp="1"/>
          </p:cNvSpPr>
          <p:nvPr>
            <p:ph type="ctrTitle"/>
          </p:nvPr>
        </p:nvSpPr>
        <p:spPr>
          <a:xfrm>
            <a:off x="1999444" y="73961"/>
            <a:ext cx="7076940" cy="127358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l"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 Inga Bator </a:t>
            </a:r>
            <a:br>
              <a:rPr lang="pl"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nauczyciel przyrody w SP 25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subTitle" idx="1"/>
          </p:nvPr>
        </p:nvSpPr>
        <p:spPr>
          <a:xfrm>
            <a:off x="229170" y="2773610"/>
            <a:ext cx="2057399" cy="30394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p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Fitosocjolog  łąkarz </a:t>
            </a:r>
          </a:p>
        </p:txBody>
      </p:sp>
      <p:pic>
        <p:nvPicPr>
          <p:cNvPr id="214" name="Shape 214" descr="http://botany.pl/ibwyd/fragm-pl/okl/frag-pl-s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170" y="3077550"/>
            <a:ext cx="1380878" cy="191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4861" y="2042861"/>
            <a:ext cx="2431523" cy="145891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5129009" y="1465105"/>
            <a:ext cx="3148885" cy="2769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Lubię uczyć poza szkołą</a:t>
            </a: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6120" y="3501775"/>
            <a:ext cx="1991548" cy="149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7669" y="3501775"/>
            <a:ext cx="2246331" cy="1493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0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547</Words>
  <Application>Microsoft Office PowerPoint</Application>
  <PresentationFormat>Pokaz na ekranie (16:9)</PresentationFormat>
  <Paragraphs>69</Paragraphs>
  <Slides>20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Open Sans</vt:lpstr>
      <vt:lpstr>Comic Sans MS</vt:lpstr>
      <vt:lpstr>Economica</vt:lpstr>
      <vt:lpstr>Calibri</vt:lpstr>
      <vt:lpstr>luxe</vt:lpstr>
      <vt:lpstr>SIEĆ NAUCZYCIELI PRZEDMIOTÓW PRZYRODNICZYCH</vt:lpstr>
      <vt:lpstr>      ALICJA WYWROCKA  nauczycielka biologii i chemii w Gimnazjum nr 24 w Krakowie, pasjonatka nauczania przez odkrywanie (metoda IBSE), miłośniczka owadów (oprócz karaluchów).</vt:lpstr>
      <vt:lpstr>Aneta Zawadzka</vt:lpstr>
      <vt:lpstr>                        Małgorzata Fyda</vt:lpstr>
      <vt:lpstr>                 Marta Schabowska </vt:lpstr>
      <vt:lpstr>MARTA TOMKÓW  </vt:lpstr>
      <vt:lpstr>Prezentacja programu PowerPoint</vt:lpstr>
      <vt:lpstr>ANNA BEKAS</vt:lpstr>
      <vt:lpstr> dr Inga Bator  nauczyciel przyrody w SP 25</vt:lpstr>
      <vt:lpstr>Prezentacja programu PowerPoint</vt:lpstr>
      <vt:lpstr>Szkolenia i warsztaty</vt:lpstr>
      <vt:lpstr>Technologia Informacyjno-Komunikacyjna  – praca z Google Drive</vt:lpstr>
      <vt:lpstr>Prezentacja programu PowerPoint</vt:lpstr>
      <vt:lpstr>Prezentacja programu PowerPoint</vt:lpstr>
      <vt:lpstr>Zajęcia terenowe: Identyfikacja wybranych gatunków ptaków występujących w Krakowie </vt:lpstr>
      <vt:lpstr>Prezentacja programu PowerPoint</vt:lpstr>
      <vt:lpstr>Prezentacja programu PowerPoint</vt:lpstr>
      <vt:lpstr>Jak skutecznie motywować uczniów do nauki?</vt:lpstr>
      <vt:lpstr>Prezentacja programu PowerPoint</vt:lpstr>
      <vt:lpstr> Metoda IBSE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SIEĆ NAUCZYCIELI PRZEDMIOTÓW PRZYRODNICZYCH</dc:title>
  <dc:creator>Alicja</dc:creator>
  <cp:lastModifiedBy>Nata</cp:lastModifiedBy>
  <cp:revision>7</cp:revision>
  <dcterms:modified xsi:type="dcterms:W3CDTF">2017-01-27T10:28:26Z</dcterms:modified>
</cp:coreProperties>
</file>